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FFD5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6.wdp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t-l.ru/i/n/435/210435/tn_210435_729991bb5967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89" r="4414"/>
          <a:stretch/>
        </p:blipFill>
        <p:spPr bwMode="auto">
          <a:xfrm>
            <a:off x="0" y="-315416"/>
            <a:ext cx="9144000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568952" cy="2118097"/>
          </a:xfrm>
        </p:spPr>
        <p:txBody>
          <a:bodyPr>
            <a:prstTxWarp prst="textTriangleInverted">
              <a:avLst/>
            </a:prstTxWarp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Счастливое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 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интересное лето – 2017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509120"/>
            <a:ext cx="9144000" cy="83894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r>
              <a:rPr lang="ru-RU" sz="2000" b="1" i="1" dirty="0" err="1" smtClean="0">
                <a:solidFill>
                  <a:schemeClr val="tx1"/>
                </a:solidFill>
              </a:rPr>
              <a:t>Патракева</a:t>
            </a:r>
            <a:r>
              <a:rPr lang="ru-RU" sz="2000" b="1" i="1" dirty="0" smtClean="0">
                <a:solidFill>
                  <a:schemeClr val="tx1"/>
                </a:solidFill>
              </a:rPr>
              <a:t> Т.А., начальник Управления образования </a:t>
            </a:r>
          </a:p>
          <a:p>
            <a:pPr algn="r">
              <a:spcBef>
                <a:spcPts val="0"/>
              </a:spcBef>
            </a:pPr>
            <a:r>
              <a:rPr lang="ru-RU" sz="2000" b="1" i="1" dirty="0" err="1" smtClean="0">
                <a:solidFill>
                  <a:schemeClr val="tx1"/>
                </a:solidFill>
              </a:rPr>
              <a:t>Грязовецкого</a:t>
            </a:r>
            <a:r>
              <a:rPr lang="ru-RU" sz="2000" b="1" i="1" dirty="0" smtClean="0">
                <a:solidFill>
                  <a:schemeClr val="tx1"/>
                </a:solidFill>
              </a:rPr>
              <a:t> муниципального района</a:t>
            </a:r>
            <a:endParaRPr lang="ru-RU" sz="20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4633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«Лето в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загородных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лагерях и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санаториях»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836712"/>
            <a:ext cx="44999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/>
              <a:t>В 2016 году за счет средств бюджета области   595 детей отдохнули в загородных лагерях и санаториях, в том числе 413 детей из малообеспеченных семей и 78 детей-сирот и детей, оставшихся без попечения родителей. </a:t>
            </a:r>
            <a:endParaRPr lang="ru-RU" sz="2000" b="1" i="1" dirty="0" smtClean="0"/>
          </a:p>
          <a:p>
            <a:pPr marL="0" indent="0">
              <a:buNone/>
            </a:pPr>
            <a:r>
              <a:rPr lang="ru-RU" sz="2000" b="1" i="1" dirty="0" smtClean="0"/>
              <a:t>В </a:t>
            </a:r>
            <a:r>
              <a:rPr lang="ru-RU" sz="2000" b="1" i="1" dirty="0"/>
              <a:t>2017 году </a:t>
            </a:r>
            <a:r>
              <a:rPr lang="ru-RU" sz="2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специалистам социальной защиты </a:t>
            </a:r>
            <a:r>
              <a:rPr lang="ru-RU" sz="2000" b="1" i="1" dirty="0"/>
              <a:t>предлагаем сохранить охват детей отдыхом в загородных лагерях и санаториях. </a:t>
            </a:r>
          </a:p>
        </p:txBody>
      </p:sp>
      <p:pic>
        <p:nvPicPr>
          <p:cNvPr id="8194" name="Picture 2" descr="https://pp.vk.me/c630923/v630923632/3ecd1/NnQfvz1qWS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4375283" cy="584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1778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«Неделя в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армии»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757452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i="1" dirty="0"/>
              <a:t>На протяжении трех лет в июне организуются военно-патриотические сборы «Неделя в армии» для детей с </a:t>
            </a:r>
            <a:r>
              <a:rPr lang="ru-RU" sz="1600" b="1" i="1" dirty="0" err="1"/>
              <a:t>девиантном</a:t>
            </a:r>
            <a:r>
              <a:rPr lang="ru-RU" sz="1600" b="1" i="1" dirty="0"/>
              <a:t> поведением, детей, состоящих на различных видах учета, а также детей-сирот и детей, оставшихся без попечения родителей. </a:t>
            </a:r>
            <a:endParaRPr lang="ru-RU" sz="1600" b="1" i="1" dirty="0" smtClean="0"/>
          </a:p>
          <a:p>
            <a:pPr marL="0" indent="0" algn="just">
              <a:buNone/>
            </a:pPr>
            <a:r>
              <a:rPr lang="ru-RU" sz="1600" b="1" i="1" dirty="0" smtClean="0"/>
              <a:t>В </a:t>
            </a:r>
            <a:r>
              <a:rPr lang="ru-RU" sz="1600" b="1" i="1" dirty="0"/>
              <a:t>2014 году в сборах приняли участие 11 несовершеннолетних, в 2015 году – 21, в 2016 году – 30. </a:t>
            </a:r>
            <a:endParaRPr lang="ru-RU" sz="1600" b="1" i="1" dirty="0" smtClean="0"/>
          </a:p>
          <a:p>
            <a:pPr marL="0" indent="0" algn="just">
              <a:buNone/>
            </a:pPr>
            <a:r>
              <a:rPr lang="ru-RU" sz="1600" b="1" i="1" dirty="0" smtClean="0"/>
              <a:t>В </a:t>
            </a:r>
            <a:r>
              <a:rPr lang="ru-RU" sz="1600" b="1" i="1" dirty="0"/>
              <a:t>2017 году приглашаем </a:t>
            </a:r>
            <a:r>
              <a:rPr lang="ru-RU" sz="1600" b="1" i="1" dirty="0" smtClean="0"/>
              <a:t>всех </a:t>
            </a:r>
            <a:r>
              <a:rPr lang="ru-RU" sz="1600" b="1" i="1" dirty="0"/>
              <a:t>желающих </a:t>
            </a:r>
            <a:r>
              <a:rPr lang="ru-RU" sz="1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юношей и девушек в возрасте от 10 до 18 лет </a:t>
            </a:r>
            <a:r>
              <a:rPr lang="ru-RU" sz="1600" b="1" i="1" dirty="0"/>
              <a:t>принять участие в сборах. </a:t>
            </a:r>
            <a:endParaRPr lang="ru-RU" sz="1600" b="1" i="1" dirty="0" smtClean="0"/>
          </a:p>
        </p:txBody>
      </p:sp>
      <p:pic>
        <p:nvPicPr>
          <p:cNvPr id="1026" name="Picture 2" descr="\\Cetevaya_papa\сетевая папа\Мистюкова и.ю\ФОТО ЗЕЛЕНЕВА\неделя в армии\DSC013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9905" y="3212976"/>
            <a:ext cx="6179067" cy="3474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19" y="2996952"/>
            <a:ext cx="2578386" cy="3342453"/>
          </a:xfrm>
          <a:prstGeom prst="rect">
            <a:avLst/>
          </a:prstGeom>
          <a:solidFill>
            <a:srgbClr val="FFFF00"/>
          </a:solidFill>
          <a:scene3d>
            <a:camera prst="perspectiveHeroicExtremeRigh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1600" b="1" i="1" dirty="0">
                <a:solidFill>
                  <a:prstClr val="black"/>
                </a:solidFill>
              </a:rPr>
              <a:t>Сборы проходят на базе МБУДО «Центр развития детей и молодежи» в структурном подразделении «Маяк» в </a:t>
            </a:r>
            <a:r>
              <a:rPr lang="ru-RU" sz="1600" b="1" i="1" dirty="0" err="1">
                <a:solidFill>
                  <a:prstClr val="black"/>
                </a:solidFill>
              </a:rPr>
              <a:t>завокзальной</a:t>
            </a:r>
            <a:r>
              <a:rPr lang="ru-RU" sz="1600" b="1" i="1" dirty="0">
                <a:solidFill>
                  <a:prstClr val="black"/>
                </a:solidFill>
              </a:rPr>
              <a:t> части города. </a:t>
            </a:r>
            <a:endParaRPr lang="ru-RU" sz="1600" b="1" i="1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1600" b="1" i="1" dirty="0" smtClean="0">
                <a:solidFill>
                  <a:prstClr val="black"/>
                </a:solidFill>
              </a:rPr>
              <a:t>Руководитель </a:t>
            </a:r>
            <a:r>
              <a:rPr lang="ru-RU" sz="1600" b="1" i="1" dirty="0" err="1">
                <a:solidFill>
                  <a:prstClr val="black"/>
                </a:solidFill>
              </a:rPr>
              <a:t>подпроекта</a:t>
            </a:r>
            <a:r>
              <a:rPr lang="ru-RU" sz="1600" b="1" i="1" dirty="0">
                <a:solidFill>
                  <a:prstClr val="black"/>
                </a:solidFill>
              </a:rPr>
              <a:t> </a:t>
            </a:r>
            <a:r>
              <a:rPr lang="ru-RU" sz="1600" b="1" i="1" dirty="0" err="1" smtClean="0">
                <a:solidFill>
                  <a:prstClr val="black"/>
                </a:solidFill>
              </a:rPr>
              <a:t>ЗеленеваС.А</a:t>
            </a:r>
            <a:r>
              <a:rPr lang="ru-RU" sz="1600" b="1" i="1" dirty="0">
                <a:solidFill>
                  <a:prstClr val="black"/>
                </a:solidFill>
              </a:rPr>
              <a:t>., ведущий специалист Управления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580748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«Лето во дворе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i="1" dirty="0"/>
              <a:t>Данный проект будет реализовываться через работу дворовых площадок. Здесь потребуется помощь общественности, педагогов, ветеранов, депутатов, кто бы смог стать руководителями дворовых площадок и организовывать их деятельность через различные соревнования, мероприятия, субботники и т.д. </a:t>
            </a:r>
            <a:endParaRPr lang="ru-RU" sz="1800" b="1" i="1" dirty="0" smtClean="0"/>
          </a:p>
          <a:p>
            <a:pPr marL="0" indent="0">
              <a:buNone/>
            </a:pPr>
            <a:r>
              <a:rPr lang="ru-RU" sz="1800" b="1" i="1" dirty="0" smtClean="0"/>
              <a:t>Руководителем </a:t>
            </a:r>
            <a:r>
              <a:rPr lang="ru-RU" sz="1800" b="1" i="1" dirty="0"/>
              <a:t>данного </a:t>
            </a:r>
            <a:r>
              <a:rPr lang="ru-RU" sz="1800" b="1" i="1" dirty="0" err="1"/>
              <a:t>подпроекта</a:t>
            </a:r>
            <a:r>
              <a:rPr lang="ru-RU" sz="1800" b="1" i="1" dirty="0"/>
              <a:t> будет Якунина Т.А, уполномоченный Молодежного Правительства ВО </a:t>
            </a:r>
          </a:p>
        </p:txBody>
      </p:sp>
      <p:pic>
        <p:nvPicPr>
          <p:cNvPr id="9218" name="Picture 2" descr="C:\Documents and Settings\Ирина\Рабочий стол\Лето\UnOm3HQOTu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212976"/>
            <a:ext cx="6272697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Cetevaya_papa\сетевая папа\Мистюкова и.ю\ФОТО ЗЕЛЕНЕВА\труд летом\тр бр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3175898" cy="211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3381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«Студенческое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лето»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i="1" dirty="0"/>
              <a:t>Предлагаем на базе БОУ СПО ВО «</a:t>
            </a:r>
            <a:r>
              <a:rPr lang="ru-RU" sz="1800" b="1" i="1" dirty="0" err="1"/>
              <a:t>Грязовецкий</a:t>
            </a:r>
            <a:r>
              <a:rPr lang="ru-RU" sz="1800" b="1" i="1" dirty="0"/>
              <a:t> политехнический техникум» организовать работу различных отрядов – трудовых, в том числе сельскохозяйственных, социальных, творческих и т.д. </a:t>
            </a:r>
            <a:endParaRPr lang="ru-RU" sz="1800" b="1" i="1" dirty="0" smtClean="0"/>
          </a:p>
          <a:p>
            <a:pPr marL="0" indent="0">
              <a:buNone/>
            </a:pPr>
            <a:r>
              <a:rPr lang="ru-RU" sz="1800" b="1" i="1" dirty="0" smtClean="0"/>
              <a:t>Социальные </a:t>
            </a:r>
            <a:r>
              <a:rPr lang="ru-RU" sz="1800" b="1" i="1" dirty="0"/>
              <a:t>отряды могли бы реализовывать какие-либо социальные проекты, разработанные заранее совместно с администрацией МО, предприятиями, организациями. </a:t>
            </a:r>
            <a:endParaRPr lang="ru-RU" sz="1800" b="1" i="1" dirty="0" smtClean="0"/>
          </a:p>
          <a:p>
            <a:pPr marL="0" indent="0">
              <a:buNone/>
            </a:pPr>
            <a:r>
              <a:rPr lang="ru-RU" sz="1800" b="1" i="1" dirty="0" smtClean="0"/>
              <a:t>Творческие </a:t>
            </a:r>
            <a:r>
              <a:rPr lang="ru-RU" sz="1800" b="1" i="1" dirty="0"/>
              <a:t>отряды смогли бы организовывать праздники или какие-либо мероприятия на дворовых площадках и т.д</a:t>
            </a:r>
            <a:r>
              <a:rPr lang="ru-RU" sz="1800" b="1" i="1" dirty="0" smtClean="0"/>
              <a:t>.</a:t>
            </a:r>
          </a:p>
          <a:p>
            <a:pPr marL="0" indent="0">
              <a:buNone/>
            </a:pPr>
            <a:r>
              <a:rPr lang="ru-RU" sz="1800" b="1" i="1" dirty="0" smtClean="0"/>
              <a:t> </a:t>
            </a:r>
            <a:r>
              <a:rPr lang="ru-RU" sz="1800" b="1" i="1" dirty="0"/>
              <a:t>Приглашаем </a:t>
            </a:r>
            <a:r>
              <a:rPr lang="ru-RU" sz="1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студентов </a:t>
            </a:r>
            <a:r>
              <a:rPr lang="ru-RU" sz="1800" b="1" i="1" dirty="0"/>
              <a:t>принять активное участие в реализации летнего проекта.</a:t>
            </a:r>
          </a:p>
        </p:txBody>
      </p:sp>
      <p:pic>
        <p:nvPicPr>
          <p:cNvPr id="4" name="Рисунок 3" descr="В гостях у Пепп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933056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портивный отряд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861048"/>
            <a:ext cx="4176464" cy="258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09334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s12002.edu35.ru/images/phocagallery/2015-2016/12-2015/gazeta_07-12-2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20336"/>
            <a:ext cx="5453565" cy="288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«Лето в редакции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газеты»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/>
              <a:t>Приглашаем к сотрудничеству редакцию газеты «Сельская правда», а также редакции школьных газет, при которых можно организовать работу журналистских отрядов. Соцопросы, интервьюирование,  фоторепортажи – все могло быть полезным, как для ребят, так и для редакций газет. Ждем предложений.</a:t>
            </a:r>
          </a:p>
        </p:txBody>
      </p:sp>
      <p:pic>
        <p:nvPicPr>
          <p:cNvPr id="3076" name="Picture 4" descr="http://www.gradm.ru/upload/medialibrary/485/%D0%A1%D0%9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40968"/>
            <a:ext cx="4865044" cy="2903638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7857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«Ветераны и дети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/>
              <a:t>В районе имеется огромный потенциал ветеранских организаций, которые также могли бы направить свои ресурсы на работу с детьми. </a:t>
            </a:r>
            <a:endParaRPr lang="ru-RU" sz="2000" b="1" i="1" dirty="0" smtClean="0"/>
          </a:p>
          <a:p>
            <a:pPr marL="0" indent="0">
              <a:buNone/>
            </a:pPr>
            <a:r>
              <a:rPr lang="ru-RU" sz="2000" b="1" i="1" dirty="0" smtClean="0"/>
              <a:t>Будем </a:t>
            </a:r>
            <a:r>
              <a:rPr lang="ru-RU" sz="2000" b="1" i="1" dirty="0"/>
              <a:t>очень рады, если появятся предложения от ветеранских организаций. </a:t>
            </a:r>
            <a:r>
              <a:rPr lang="ru-RU" sz="2000" b="1" i="1" dirty="0" smtClean="0"/>
              <a:t>Созданные </a:t>
            </a:r>
            <a:r>
              <a:rPr lang="ru-RU" sz="2000" b="1" i="1" dirty="0"/>
              <a:t>объединения могли бы работать в школах, библиотеках, домах культуры или на дворовых площадках. </a:t>
            </a:r>
            <a:endParaRPr lang="ru-RU" sz="2000" b="1" i="1" dirty="0" smtClean="0"/>
          </a:p>
          <a:p>
            <a:pPr marL="0" indent="0">
              <a:buNone/>
            </a:pPr>
            <a:r>
              <a:rPr lang="ru-RU" sz="2000" b="1" i="1" dirty="0" smtClean="0"/>
              <a:t>Уважаемые </a:t>
            </a:r>
            <a:r>
              <a:rPr lang="ru-RU" sz="2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ветераны</a:t>
            </a:r>
            <a:r>
              <a:rPr lang="ru-RU" sz="2000" b="1" i="1" dirty="0"/>
              <a:t>, приглашаем к сотрудничеству. Руководителям данного </a:t>
            </a:r>
            <a:r>
              <a:rPr lang="ru-RU" sz="2000" b="1" i="1" dirty="0" err="1"/>
              <a:t>подпроекта</a:t>
            </a:r>
            <a:r>
              <a:rPr lang="ru-RU" sz="2000" b="1" i="1" dirty="0"/>
              <a:t> будет Созонова Е.А., ведущий специалист по работе с общественностью </a:t>
            </a:r>
          </a:p>
        </p:txBody>
      </p:sp>
      <p:pic>
        <p:nvPicPr>
          <p:cNvPr id="4" name="Рисунок 3" descr="F:\ФОТО РАБОТА\фото работа 2015год\ФОТО ВЕТЕРАНЫ 2015\DSCN2897.JPG"/>
          <p:cNvPicPr/>
          <p:nvPr/>
        </p:nvPicPr>
        <p:blipFill>
          <a:blip r:embed="rId2" cstate="print"/>
          <a:srcRect l="5840" t="19215" r="17935"/>
          <a:stretch>
            <a:fillRect/>
          </a:stretch>
        </p:blipFill>
        <p:spPr bwMode="auto">
          <a:xfrm>
            <a:off x="395536" y="4077072"/>
            <a:ext cx="3491230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F:\ФОТО РАБОТА\фото работа 2014-15год\фото дом ветеранов 2013\SDC132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145969"/>
            <a:ext cx="3816424" cy="2598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65568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«Здоровое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лето»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0" name="Picture 2" descr="\\Cetevaya_papa\сетевая папа\Мистюкова и.ю\Фотоконкурс\вохтожская школа\Серова Л.Н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07904" y="3140966"/>
            <a:ext cx="5040560" cy="3360373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pohdiet.ru/wp-content/uploads/pravilnoe-pitanie-dlya-pohudeniya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816" y="3429000"/>
            <a:ext cx="4160811" cy="260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g-fotki.yandex.ru/get/9088/39663434.599/0_98d9c_ce0b0594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-99392"/>
            <a:ext cx="2232248" cy="131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864" y="980728"/>
            <a:ext cx="8373616" cy="45979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/>
              <a:t>Приглашаем к сотрудничеству </a:t>
            </a:r>
            <a:r>
              <a:rPr lang="ru-RU" sz="2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здравоохранение</a:t>
            </a:r>
            <a:r>
              <a:rPr lang="ru-RU" sz="2000" b="1" i="1" dirty="0"/>
              <a:t>. Здоровый образ жизни, здоровое питание, профилактика различных заболеваний – важные направления работы именно среди детей. </a:t>
            </a:r>
            <a:endParaRPr lang="ru-RU" sz="2000" b="1" i="1" dirty="0" smtClean="0"/>
          </a:p>
          <a:p>
            <a:pPr marL="0" indent="0">
              <a:buNone/>
            </a:pPr>
            <a:r>
              <a:rPr lang="ru-RU" sz="2000" b="1" i="1" dirty="0" smtClean="0"/>
              <a:t>При </a:t>
            </a:r>
            <a:r>
              <a:rPr lang="ru-RU" sz="2000" b="1" i="1" dirty="0"/>
              <a:t>школах планируем создать объединения детей, для проведения занятий в которых приглашаем сотрудников БУЗ ВО «</a:t>
            </a:r>
            <a:r>
              <a:rPr lang="ru-RU" sz="2000" b="1" i="1" dirty="0" err="1"/>
              <a:t>Грязовецкая</a:t>
            </a:r>
            <a:r>
              <a:rPr lang="ru-RU" sz="2000" b="1" i="1" dirty="0"/>
              <a:t> центральная районная больница».</a:t>
            </a:r>
          </a:p>
        </p:txBody>
      </p:sp>
    </p:spTree>
    <p:extLst>
      <p:ext uri="{BB962C8B-B14F-4D97-AF65-F5344CB8AC3E}">
        <p14:creationId xmlns:p14="http://schemas.microsoft.com/office/powerpoint/2010/main" xmlns="" val="1422995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«Родители и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дети»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i="1" dirty="0"/>
              <a:t>Кто, как ни родители заинтересованы, чтобы их дети проводили лето с пользой. И поэтому кто, как ни родители могут оказать помощь в организации летней занятости детей. </a:t>
            </a:r>
            <a:endParaRPr lang="ru-RU" sz="1800" b="1" i="1" dirty="0" smtClean="0"/>
          </a:p>
          <a:p>
            <a:pPr marL="0" indent="0">
              <a:buNone/>
            </a:pPr>
            <a:r>
              <a:rPr lang="ru-RU" sz="1800" b="1" i="1" dirty="0" smtClean="0"/>
              <a:t>Уважаемые </a:t>
            </a:r>
            <a:r>
              <a:rPr lang="ru-RU" sz="1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родители</a:t>
            </a:r>
            <a:r>
              <a:rPr lang="ru-RU" sz="1800" b="1" i="1" dirty="0"/>
              <a:t>, приглашаем вас к сотрудничеству. Экскурсии на предприятия, различные занятия, праздники, организованные родителями, могли бы быть очень интересны детям. Педагогам останется взять на себя организационные моменты. </a:t>
            </a:r>
          </a:p>
        </p:txBody>
      </p:sp>
      <p:pic>
        <p:nvPicPr>
          <p:cNvPr id="11266" name="Picture 2" descr="http://estetki.ru/wp-content/uploads/2013/05/vospitanie-dete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5912" y="3030241"/>
            <a:ext cx="4968552" cy="3314025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\\Cetevaya_papa\сетевая папа\Мистюкова и.ю\Фотоконкурс\комья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568" y="3030242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4657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«Разноцветное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лето»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42" name="Picture 2" descr="C:\Documents and Settings\Ирина\Рабочий стол\Лето\pHUU5lVzVWU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15" b="11665"/>
          <a:stretch/>
        </p:blipFill>
        <p:spPr bwMode="auto">
          <a:xfrm>
            <a:off x="251520" y="3306688"/>
            <a:ext cx="6681236" cy="343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img-fotki.yandex.ru/get/4117/200418627.c9/0_149462_c0ed6496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img-fotki.yandex.ru/get/4117/200418627.c9/0_149462_c0ed6496_orig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https://openclipart.org/image/800px/svg_to_png/170002/BeachBal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37112"/>
            <a:ext cx="2225824" cy="222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img-fotki.yandex.ru/get/5302/valenta-mog.138/0_6ddd9_aa6e1cd6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7937"/>
            <a:ext cx="1585295" cy="141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974" y="908720"/>
            <a:ext cx="8578081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/>
              <a:t>Данный </a:t>
            </a:r>
            <a:r>
              <a:rPr lang="ru-RU" sz="2000" b="1" i="1" dirty="0" err="1"/>
              <a:t>подпроект</a:t>
            </a:r>
            <a:r>
              <a:rPr lang="ru-RU" sz="2000" b="1" i="1" dirty="0"/>
              <a:t> уже реализовывался в 2016 году, в нем приняли участие </a:t>
            </a:r>
            <a:r>
              <a:rPr lang="ru-RU" sz="2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110 детей</a:t>
            </a:r>
            <a:r>
              <a:rPr lang="ru-RU" sz="2000" b="1" i="1" dirty="0"/>
              <a:t>, которые посетили кружки и клубы, </a:t>
            </a:r>
            <a:r>
              <a:rPr lang="ru-RU" sz="2000" b="1" i="1" dirty="0" smtClean="0"/>
              <a:t>созданные </a:t>
            </a:r>
            <a:r>
              <a:rPr lang="ru-RU" sz="2000" b="1" i="1" dirty="0"/>
              <a:t>на базе МБУДО «Центр развития детей и молодежи». </a:t>
            </a:r>
            <a:endParaRPr lang="ru-RU" sz="2000" b="1" i="1" dirty="0" smtClean="0"/>
          </a:p>
          <a:p>
            <a:pPr marL="0" indent="0">
              <a:buNone/>
            </a:pPr>
            <a:r>
              <a:rPr lang="ru-RU" sz="2000" b="1" i="1" dirty="0" smtClean="0"/>
              <a:t>В </a:t>
            </a:r>
            <a:r>
              <a:rPr lang="ru-RU" sz="2000" b="1" i="1" dirty="0"/>
              <a:t>летний период 2017 года </a:t>
            </a:r>
            <a:r>
              <a:rPr lang="ru-RU" sz="2000" b="1" i="1" dirty="0" err="1"/>
              <a:t>подпроект</a:t>
            </a:r>
            <a:r>
              <a:rPr lang="ru-RU" sz="2000" b="1" i="1" dirty="0"/>
              <a:t> продолжит работу и юные художники, танцоры, </a:t>
            </a:r>
            <a:r>
              <a:rPr lang="ru-RU" sz="2000" b="1" i="1" dirty="0" err="1"/>
              <a:t>флешмобисты</a:t>
            </a:r>
            <a:r>
              <a:rPr lang="ru-RU" sz="2000" b="1" i="1" dirty="0"/>
              <a:t>,  IТ-умники проявят свои новые способности. </a:t>
            </a:r>
            <a:endParaRPr lang="ru-RU" sz="2000" b="1" i="1" dirty="0" smtClean="0"/>
          </a:p>
          <a:p>
            <a:pPr marL="0" indent="0">
              <a:buNone/>
            </a:pPr>
            <a:r>
              <a:rPr lang="ru-RU" sz="2000" b="1" i="1" dirty="0" smtClean="0"/>
              <a:t>Руководитель </a:t>
            </a:r>
            <a:r>
              <a:rPr lang="ru-RU" sz="2000" b="1" i="1" dirty="0" err="1"/>
              <a:t>подпроекта</a:t>
            </a:r>
            <a:r>
              <a:rPr lang="ru-RU" sz="2000" b="1" i="1" dirty="0"/>
              <a:t> </a:t>
            </a:r>
            <a:r>
              <a:rPr lang="ru-RU" sz="2000" b="1" i="1" dirty="0" err="1"/>
              <a:t>Ришко</a:t>
            </a:r>
            <a:r>
              <a:rPr lang="ru-RU" sz="2000" b="1" i="1" dirty="0"/>
              <a:t> Е.В., директор МБУДО «Центр развития детей и молодежи» </a:t>
            </a:r>
          </a:p>
        </p:txBody>
      </p:sp>
    </p:spTree>
    <p:extLst>
      <p:ext uri="{BB962C8B-B14F-4D97-AF65-F5344CB8AC3E}">
        <p14:creationId xmlns:p14="http://schemas.microsoft.com/office/powerpoint/2010/main" xmlns="" val="27229226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«Лето в детском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саду»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\\Cetevaya_papa\сетевая папа\Мистюкова и.ю\ФОТО ЗЕЛЕНЕВА\ФОТО\Новая папка\2 детсад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t="10851" b="14319"/>
          <a:stretch/>
        </p:blipFill>
        <p:spPr bwMode="auto">
          <a:xfrm>
            <a:off x="1475656" y="3803872"/>
            <a:ext cx="5762267" cy="287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ooo-dialog.ru/files/uploads/1376312451_games_kid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1484784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56895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i="1" dirty="0"/>
              <a:t>Не секрет, что многие ребята любят играть с маленькими детьми. Они бы смогли оказать посильную помощь по организации игр с детьми на прогулках. Хороводы, соревнования, сказочные герои и многое другое могло бы быть интересным как малышам, так и школьникам. Одно условие - школьникам нужно будет взять в детской поликлинике справку об отсутствии контакта с инфекционными больными и ежедневно проходить осмотр у медицинского работника детского сада. </a:t>
            </a:r>
            <a:endParaRPr lang="ru-RU" sz="1800" b="1" i="1" dirty="0" smtClean="0"/>
          </a:p>
          <a:p>
            <a:pPr marL="0" indent="0">
              <a:buNone/>
            </a:pPr>
            <a:r>
              <a:rPr lang="ru-RU" sz="1800" b="1" i="1" dirty="0" smtClean="0"/>
              <a:t>Руководитель </a:t>
            </a:r>
            <a:r>
              <a:rPr lang="ru-RU" sz="1800" b="1" i="1" dirty="0" err="1"/>
              <a:t>подпроекта</a:t>
            </a:r>
            <a:r>
              <a:rPr lang="ru-RU" sz="1800" b="1" i="1" dirty="0"/>
              <a:t> </a:t>
            </a:r>
            <a:r>
              <a:rPr lang="ru-RU" sz="1800" b="1" i="1" dirty="0" err="1"/>
              <a:t>Шарабошкина</a:t>
            </a:r>
            <a:r>
              <a:rPr lang="ru-RU" sz="1800" b="1" i="1" dirty="0"/>
              <a:t> О.А., специалист по дошкольному образованию </a:t>
            </a:r>
          </a:p>
        </p:txBody>
      </p:sp>
    </p:spTree>
    <p:extLst>
      <p:ext uri="{BB962C8B-B14F-4D97-AF65-F5344CB8AC3E}">
        <p14:creationId xmlns:p14="http://schemas.microsoft.com/office/powerpoint/2010/main" xmlns="" val="779719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56076" y="2924944"/>
            <a:ext cx="3744416" cy="459797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i="1" dirty="0" smtClean="0"/>
              <a:t>Мы предлагаем </a:t>
            </a:r>
            <a:r>
              <a:rPr lang="ru-RU" sz="1600" b="1" i="1" dirty="0"/>
              <a:t>всем </a:t>
            </a:r>
            <a:endParaRPr lang="ru-RU" sz="1600" b="1" i="1" dirty="0" smtClean="0"/>
          </a:p>
          <a:p>
            <a:pPr marL="685800" lvl="1">
              <a:buFont typeface="Wingdings" panose="05000000000000000000" pitchFamily="2" charset="2"/>
              <a:buChar char="ü"/>
            </a:pPr>
            <a:r>
              <a:rPr lang="ru-RU" sz="1500" b="1" i="1" dirty="0" smtClean="0"/>
              <a:t>субъектам </a:t>
            </a:r>
            <a:r>
              <a:rPr lang="ru-RU" sz="1500" b="1" i="1" dirty="0"/>
              <a:t>профилактики, </a:t>
            </a:r>
            <a:endParaRPr lang="ru-RU" sz="1500" b="1" i="1" dirty="0" smtClean="0"/>
          </a:p>
          <a:p>
            <a:pPr marL="685800" lvl="1">
              <a:buFont typeface="Wingdings" panose="05000000000000000000" pitchFamily="2" charset="2"/>
              <a:buChar char="ü"/>
            </a:pPr>
            <a:r>
              <a:rPr lang="ru-RU" sz="1500" b="1" i="1" dirty="0" smtClean="0"/>
              <a:t>неравнодушным </a:t>
            </a:r>
            <a:r>
              <a:rPr lang="ru-RU" sz="1500" b="1" i="1" dirty="0" err="1"/>
              <a:t>грязовчанам</a:t>
            </a:r>
            <a:r>
              <a:rPr lang="ru-RU" sz="1500" b="1" i="1" dirty="0" smtClean="0"/>
              <a:t>,</a:t>
            </a:r>
          </a:p>
          <a:p>
            <a:pPr marL="685800" lvl="1">
              <a:buFont typeface="Wingdings" panose="05000000000000000000" pitchFamily="2" charset="2"/>
              <a:buChar char="ü"/>
            </a:pPr>
            <a:r>
              <a:rPr lang="ru-RU" sz="1500" b="1" i="1" dirty="0" smtClean="0"/>
              <a:t> </a:t>
            </a:r>
            <a:r>
              <a:rPr lang="ru-RU" sz="1500" b="1" i="1" dirty="0"/>
              <a:t>ветеранам, </a:t>
            </a:r>
            <a:endParaRPr lang="ru-RU" sz="1500" b="1" i="1" dirty="0" smtClean="0"/>
          </a:p>
          <a:p>
            <a:pPr marL="685800" lvl="1">
              <a:buFont typeface="Wingdings" panose="05000000000000000000" pitchFamily="2" charset="2"/>
              <a:buChar char="ü"/>
            </a:pPr>
            <a:r>
              <a:rPr lang="ru-RU" sz="1500" b="1" i="1" dirty="0" smtClean="0"/>
              <a:t>малому </a:t>
            </a:r>
            <a:r>
              <a:rPr lang="ru-RU" sz="1500" b="1" i="1" dirty="0"/>
              <a:t>бизнесу, </a:t>
            </a:r>
            <a:endParaRPr lang="ru-RU" sz="1500" b="1" i="1" dirty="0" smtClean="0"/>
          </a:p>
          <a:p>
            <a:pPr marL="685800" lvl="1">
              <a:buFont typeface="Wingdings" panose="05000000000000000000" pitchFamily="2" charset="2"/>
              <a:buChar char="ü"/>
            </a:pPr>
            <a:r>
              <a:rPr lang="ru-RU" sz="1500" b="1" i="1" dirty="0" smtClean="0"/>
              <a:t>предприятиям </a:t>
            </a:r>
            <a:r>
              <a:rPr lang="ru-RU" sz="1500" b="1" i="1" dirty="0"/>
              <a:t>и организациям района </a:t>
            </a:r>
            <a:endParaRPr lang="ru-RU" sz="1500" b="1" i="1" dirty="0" smtClean="0"/>
          </a:p>
          <a:p>
            <a:pPr marL="0" indent="0" algn="just">
              <a:buNone/>
            </a:pPr>
            <a:r>
              <a:rPr lang="ru-RU" sz="1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принять </a:t>
            </a:r>
            <a:r>
              <a:rPr lang="ru-RU" sz="1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участие </a:t>
            </a:r>
            <a:r>
              <a:rPr lang="ru-RU" sz="1600" b="1" i="1" dirty="0"/>
              <a:t>в реализации проекта «Счастливое и интересное лето - 2017». </a:t>
            </a:r>
            <a:endParaRPr lang="ru-RU" sz="1600" b="1" i="1" dirty="0" smtClean="0"/>
          </a:p>
        </p:txBody>
      </p:sp>
      <p:pic>
        <p:nvPicPr>
          <p:cNvPr id="1026" name="Picture 2" descr="D:\Перенос диск D\Мои документы\5_Печатная продукция\солнышко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0" y="116632"/>
            <a:ext cx="4945029" cy="659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64088" y="130239"/>
            <a:ext cx="3528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1600" b="1" i="1" dirty="0">
                <a:solidFill>
                  <a:prstClr val="black"/>
                </a:solidFill>
              </a:rPr>
              <a:t>Идейным вдохновителем и координатором </a:t>
            </a:r>
            <a:r>
              <a:rPr lang="ru-RU" sz="1600" b="1" i="1" dirty="0" smtClean="0">
                <a:solidFill>
                  <a:prstClr val="black"/>
                </a:solidFill>
              </a:rPr>
              <a:t>проекта </a:t>
            </a:r>
            <a:r>
              <a:rPr lang="ru-RU" sz="1600" b="1" i="1" dirty="0">
                <a:solidFill>
                  <a:prstClr val="black"/>
                </a:solidFill>
              </a:rPr>
              <a:t>Счастливое и интересное лето – 2017, состоящего из 17 </a:t>
            </a:r>
            <a:r>
              <a:rPr lang="ru-RU" sz="1600" b="1" i="1" dirty="0" err="1">
                <a:solidFill>
                  <a:prstClr val="black"/>
                </a:solidFill>
              </a:rPr>
              <a:t>подпроектов</a:t>
            </a:r>
            <a:r>
              <a:rPr lang="ru-RU" sz="1600" b="1" i="1" dirty="0">
                <a:solidFill>
                  <a:prstClr val="black"/>
                </a:solidFill>
              </a:rPr>
              <a:t>, выступает </a:t>
            </a:r>
            <a:r>
              <a:rPr lang="ru-RU" sz="1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Управление </a:t>
            </a:r>
            <a:r>
              <a:rPr lang="ru-RU" sz="1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образования района</a:t>
            </a:r>
            <a:r>
              <a:rPr lang="ru-RU" sz="1600" b="1" i="1" dirty="0"/>
              <a:t>, исполняющее функции и полномочие органа по работе с молодежью</a:t>
            </a:r>
            <a:endParaRPr lang="ru-RU" sz="16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4829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avelmiloslavin.ru/wp-content/uploads/2015/04/%D0%B4%D0%B5%D1%82%D0%B8-%D1%81%D0%BE-%D0%B2%D0%BE%D0%B7%D0%B4%D1%83%D1%88%D0%BD%D1%8B%D0%BC-%D0%B7%D0%BC%D0%B5%D0%B5%D0%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576" y="3521497"/>
            <a:ext cx="5400600" cy="337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849694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Дети</a:t>
            </a:r>
            <a:r>
              <a:rPr lang="ru-RU" sz="2000" b="1" i="1" dirty="0"/>
              <a:t> – наше будущее и мы должны сделать все, </a:t>
            </a:r>
            <a:endParaRPr lang="ru-RU" sz="2000" b="1" i="1" dirty="0" smtClean="0"/>
          </a:p>
          <a:p>
            <a:pPr marL="0" indent="0">
              <a:buNone/>
            </a:pPr>
            <a:r>
              <a:rPr lang="ru-RU" sz="2000" b="1" i="1" dirty="0"/>
              <a:t>	</a:t>
            </a:r>
            <a:r>
              <a:rPr lang="ru-RU" sz="2000" b="1" i="1" dirty="0" smtClean="0"/>
              <a:t>чтобы </a:t>
            </a:r>
            <a:r>
              <a:rPr lang="ru-RU" sz="2000" b="1" i="1" dirty="0"/>
              <a:t>им было комфортно, интересно</a:t>
            </a:r>
            <a:r>
              <a:rPr lang="ru-RU" sz="2000" b="1" i="1" dirty="0" smtClean="0"/>
              <a:t>,</a:t>
            </a:r>
          </a:p>
          <a:p>
            <a:pPr marL="0" indent="0">
              <a:buNone/>
            </a:pPr>
            <a:r>
              <a:rPr lang="ru-RU" sz="2000" b="1" i="1" dirty="0"/>
              <a:t>	</a:t>
            </a:r>
            <a:r>
              <a:rPr lang="ru-RU" sz="2000" b="1" i="1" dirty="0" smtClean="0"/>
              <a:t>	 </a:t>
            </a:r>
            <a:r>
              <a:rPr lang="ru-RU" sz="2000" b="1" i="1" dirty="0"/>
              <a:t>безопасно в летний период. </a:t>
            </a:r>
            <a:endParaRPr lang="ru-RU" sz="2000" b="1" i="1" dirty="0" smtClean="0"/>
          </a:p>
          <a:p>
            <a:pPr marL="0" indent="0" algn="just">
              <a:buNone/>
            </a:pPr>
            <a:r>
              <a:rPr lang="ru-RU" sz="2000" b="1" i="1" dirty="0" smtClean="0"/>
              <a:t>В </a:t>
            </a:r>
            <a:r>
              <a:rPr lang="ru-RU" sz="2000" b="1" i="1" dirty="0"/>
              <a:t>начале декабря при Управлении образования будет создан </a:t>
            </a:r>
            <a:r>
              <a:rPr lang="ru-RU" sz="2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организационный комитет</a:t>
            </a:r>
            <a:r>
              <a:rPr lang="ru-RU" sz="2000" b="1" i="1" dirty="0"/>
              <a:t>, главной задачей которого будет планирование, проектирование, составление расписания проекта «Счастливое и интересное лето - 2017». </a:t>
            </a:r>
            <a:endParaRPr lang="ru-RU" sz="2000" b="1" i="1" dirty="0" smtClean="0"/>
          </a:p>
          <a:p>
            <a:pPr marL="0" indent="0" algn="just">
              <a:buNone/>
            </a:pPr>
            <a:r>
              <a:rPr lang="ru-RU" sz="2000" b="1" i="1" dirty="0" smtClean="0"/>
              <a:t>С </a:t>
            </a:r>
            <a:r>
              <a:rPr lang="ru-RU" sz="2000" b="1" i="1" dirty="0"/>
              <a:t>вопросами и предложениями можно обращаться к директорам школ, заведующим детских садов, руководителям </a:t>
            </a:r>
            <a:r>
              <a:rPr lang="ru-RU" sz="2000" b="1" i="1" dirty="0" err="1"/>
              <a:t>подпроектов</a:t>
            </a:r>
            <a:r>
              <a:rPr lang="ru-RU" sz="2000" b="1" i="1" dirty="0"/>
              <a:t> и в Управление образования (тел. 2-12-39) </a:t>
            </a:r>
          </a:p>
        </p:txBody>
      </p:sp>
      <p:pic>
        <p:nvPicPr>
          <p:cNvPr id="8196" name="Picture 4" descr="http://www.couponchilli.com/images/ArticleImages/main/1-ArticleLargeIm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156"/>
          <a:stretch/>
        </p:blipFill>
        <p:spPr bwMode="auto">
          <a:xfrm>
            <a:off x="4788024" y="3521497"/>
            <a:ext cx="4742160" cy="337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49728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70073479"/>
              </p:ext>
            </p:extLst>
          </p:nvPr>
        </p:nvGraphicFramePr>
        <p:xfrm>
          <a:off x="467544" y="1052736"/>
          <a:ext cx="8352928" cy="417646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949749"/>
                <a:gridCol w="2121161"/>
                <a:gridCol w="2282018"/>
              </a:tblGrid>
              <a:tr h="664734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Наименование </a:t>
                      </a:r>
                      <a:r>
                        <a:rPr lang="ru-RU" sz="1600" b="1" i="1" dirty="0" err="1" smtClean="0">
                          <a:solidFill>
                            <a:schemeClr val="tx1"/>
                          </a:solidFill>
                        </a:rPr>
                        <a:t>подпроекта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Ответственный организатор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Ответственный модератор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6714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Лето в школе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А.С.Фомина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6714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Трудовое лето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err="1" smtClean="0">
                          <a:solidFill>
                            <a:schemeClr val="tx1"/>
                          </a:solidFill>
                        </a:rPr>
                        <a:t>С.А.Зеленева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6714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Лето в библиотеке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err="1" smtClean="0">
                          <a:solidFill>
                            <a:schemeClr val="tx1"/>
                          </a:solidFill>
                        </a:rPr>
                        <a:t>Ю.Д.Клименко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О.И.Крылова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6714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Экскурсионное</a:t>
                      </a:r>
                      <a:r>
                        <a:rPr lang="ru-RU" sz="1600" b="1" i="1" baseline="0" dirty="0" smtClean="0">
                          <a:solidFill>
                            <a:schemeClr val="tx1"/>
                          </a:solidFill>
                        </a:rPr>
                        <a:t> лето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Д.С.Айвазян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6714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Спортивное лето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Н.А.Воробьев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О.И.Крылова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6714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Лето в ДК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err="1" smtClean="0">
                          <a:solidFill>
                            <a:schemeClr val="tx1"/>
                          </a:solidFill>
                        </a:rPr>
                        <a:t>Ю.Д.Клименко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О.И.Крылова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6714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Лето в пришкольных лагерях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err="1" smtClean="0">
                          <a:solidFill>
                            <a:schemeClr val="tx1"/>
                          </a:solidFill>
                        </a:rPr>
                        <a:t>С.А.Зеленева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4734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Лето в загородных лагерях и санаториях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i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О.И.Крылова</a:t>
                      </a:r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Ответственные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модераторы и организаторы проекта</a:t>
            </a:r>
            <a:b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31789656"/>
              </p:ext>
            </p:extLst>
          </p:nvPr>
        </p:nvGraphicFramePr>
        <p:xfrm>
          <a:off x="467544" y="980728"/>
          <a:ext cx="8158162" cy="42484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744416"/>
                <a:gridCol w="2184938"/>
                <a:gridCol w="2228808"/>
              </a:tblGrid>
              <a:tr h="691612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Наименование </a:t>
                      </a:r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подпроекта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Ответственный организатор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Ответственный модератор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5207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Неделя в армии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А.С.Фомина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5207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Лето во дворе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Т.А.Якунина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5207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Студенческое лето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А.С.Маслов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5207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Лето в редакции газеты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А.В.Брылева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5207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Ветераны и дети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Е.А.Созонова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5207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Здоровое лето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Э.В.Гурина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О.И.Крылова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5207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Родители и дети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С.А.Зеленева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5207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Разноцветное лето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Е.В.Ришко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5207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tx1"/>
                          </a:solidFill>
                        </a:rPr>
                        <a:t>Лето в детском саду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О.А.Шарабошкина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err="1" smtClean="0">
                          <a:solidFill>
                            <a:schemeClr val="tx1"/>
                          </a:solidFill>
                        </a:rPr>
                        <a:t>Т.А.Патракеева</a:t>
                      </a:r>
                      <a:endParaRPr lang="ru-RU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Ответственные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модераторы и организаторы проекта</a:t>
            </a:r>
            <a:b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7546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«Лето в школе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1"/>
            <a:ext cx="8568952" cy="1296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i="1" dirty="0"/>
              <a:t>Школы, как правило, после экзаменов и выпускных вечеров для детей закрыты</a:t>
            </a:r>
            <a:r>
              <a:rPr lang="ru-RU" sz="1800" b="1" i="1" dirty="0" smtClean="0"/>
              <a:t>. </a:t>
            </a:r>
            <a:r>
              <a:rPr lang="ru-RU" sz="1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Предлагаем педагогам </a:t>
            </a:r>
            <a:r>
              <a:rPr lang="ru-RU" sz="1800" b="1" i="1" dirty="0"/>
              <a:t>на базе всех школ и всех структурных подразделений </a:t>
            </a:r>
            <a:r>
              <a:rPr lang="ru-RU" sz="1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открыть по 2-5 объединений </a:t>
            </a:r>
            <a:r>
              <a:rPr lang="ru-RU" sz="1800" b="1" i="1" dirty="0"/>
              <a:t>ежемесячно, используя ресурсы школы и прилегающих территорий. </a:t>
            </a:r>
          </a:p>
        </p:txBody>
      </p:sp>
      <p:pic>
        <p:nvPicPr>
          <p:cNvPr id="2050" name="Picture 2" descr="C:\Documents and Settings\Ирина\Рабочий стол\Лето\DC6ha3X870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230" y="2420888"/>
            <a:ext cx="5568930" cy="41835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Ирина\Рабочий стол\Лето\h_Hr6ubc39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27010">
            <a:off x="5744648" y="2298584"/>
            <a:ext cx="2846317" cy="4271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HeroicExtreme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668022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«Трудовое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лето»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4572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i="1" dirty="0"/>
              <a:t>Приглашаем к реализации данного </a:t>
            </a:r>
            <a:r>
              <a:rPr lang="ru-RU" sz="1800" b="1" i="1" dirty="0" err="1"/>
              <a:t>подпроекта</a:t>
            </a:r>
            <a:r>
              <a:rPr lang="ru-RU" sz="1800" b="1" i="1" dirty="0"/>
              <a:t> </a:t>
            </a:r>
            <a:r>
              <a:rPr lang="ru-RU" sz="1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индивидуальных предпринимателей </a:t>
            </a:r>
            <a:r>
              <a:rPr lang="ru-RU" sz="1800" b="1" i="1" dirty="0"/>
              <a:t>района, а также </a:t>
            </a:r>
            <a:r>
              <a:rPr lang="ru-RU" sz="1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руководителей предприятий и организаций</a:t>
            </a:r>
            <a:r>
              <a:rPr lang="ru-RU" sz="1800" b="1" i="1" dirty="0"/>
              <a:t>. </a:t>
            </a:r>
            <a:endParaRPr lang="ru-RU" sz="1800" b="1" i="1" dirty="0" smtClean="0"/>
          </a:p>
          <a:p>
            <a:pPr marL="0" indent="0">
              <a:buNone/>
            </a:pPr>
            <a:r>
              <a:rPr lang="ru-RU" sz="1800" b="1" i="1" dirty="0" smtClean="0"/>
              <a:t>Можно </a:t>
            </a:r>
            <a:r>
              <a:rPr lang="ru-RU" sz="1800" b="1" i="1" dirty="0"/>
              <a:t>решить вопрос с педагогами школ, чтобы они были руководителями трудовых бригад несовершеннолетних, которые смогли бы работать на предприятиях, в том числе, и сельскохозяйственных, организациях и выполняли бы работу по благоустройству территорий, уборке помещений или другую посильную работу. </a:t>
            </a:r>
          </a:p>
        </p:txBody>
      </p:sp>
      <p:pic>
        <p:nvPicPr>
          <p:cNvPr id="3074" name="Picture 2" descr="C:\Documents and Settings\Ирина\Рабочий стол\Лето\p2NzIDDKZz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6440" y="980728"/>
            <a:ext cx="4792488" cy="35943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HeroicExtreme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1043608" y="4941168"/>
            <a:ext cx="4572000" cy="1477328"/>
          </a:xfrm>
          <a:prstGeom prst="rect">
            <a:avLst/>
          </a:prstGeom>
          <a:solidFill>
            <a:srgbClr val="FFFF00"/>
          </a:solidFill>
          <a:scene3d>
            <a:camera prst="perspectiveContrastingRigh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b="1" i="1" dirty="0">
                <a:solidFill>
                  <a:schemeClr val="tx1"/>
                </a:solidFill>
              </a:rPr>
              <a:t>В 2016 году трудовой занятостью в трудовых лагерях, трудовых бригадах, а также через индивидуальное трудоустройство было занято 424 несовершеннолетних</a:t>
            </a:r>
          </a:p>
        </p:txBody>
      </p:sp>
    </p:spTree>
    <p:extLst>
      <p:ext uri="{BB962C8B-B14F-4D97-AF65-F5344CB8AC3E}">
        <p14:creationId xmlns:p14="http://schemas.microsoft.com/office/powerpoint/2010/main" xmlns="" val="3154342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pskovlib.ru/res/letnee_chten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4498" y="4581128"/>
            <a:ext cx="2952328" cy="222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«Лето в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библиотеке»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764704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b="1" i="1" dirty="0">
                <a:solidFill>
                  <a:prstClr val="black"/>
                </a:solidFill>
              </a:rPr>
              <a:t>Приглашаем </a:t>
            </a:r>
            <a:r>
              <a:rPr lang="ru-RU" sz="2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библиотекарей</a:t>
            </a:r>
            <a:r>
              <a:rPr lang="ru-RU" sz="2000" b="1" i="1" dirty="0">
                <a:solidFill>
                  <a:prstClr val="black"/>
                </a:solidFill>
              </a:rPr>
              <a:t> продолжить реализацию </a:t>
            </a:r>
            <a:r>
              <a:rPr lang="ru-RU" sz="2000" b="1" i="1" dirty="0" err="1">
                <a:solidFill>
                  <a:prstClr val="black"/>
                </a:solidFill>
              </a:rPr>
              <a:t>продпроекта</a:t>
            </a:r>
            <a:r>
              <a:rPr lang="ru-RU" sz="2000" b="1" i="1" dirty="0">
                <a:solidFill>
                  <a:prstClr val="black"/>
                </a:solidFill>
              </a:rPr>
              <a:t> </a:t>
            </a:r>
            <a:r>
              <a:rPr lang="ru-RU" sz="2000" b="1" i="1" dirty="0" smtClean="0">
                <a:solidFill>
                  <a:prstClr val="black"/>
                </a:solidFill>
              </a:rPr>
              <a:t>в </a:t>
            </a:r>
            <a:r>
              <a:rPr lang="ru-RU" sz="2000" b="1" i="1" dirty="0">
                <a:solidFill>
                  <a:prstClr val="black"/>
                </a:solidFill>
              </a:rPr>
              <a:t>2017 году. </a:t>
            </a:r>
          </a:p>
        </p:txBody>
      </p:sp>
      <p:pic>
        <p:nvPicPr>
          <p:cNvPr id="4098" name="Picture 2" descr="C:\Documents and Settings\Ирина\Рабочий стол\Лето\oLDqIzgLNA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432" y="1485166"/>
            <a:ext cx="3967989" cy="297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Ирина\Рабочий стол\Лето\5MDBULggGY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8626" y="1472590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809" y="4400545"/>
            <a:ext cx="8229600" cy="1476727"/>
          </a:xfrm>
          <a:solidFill>
            <a:srgbClr val="CCFF66"/>
          </a:solidFill>
          <a:scene3d>
            <a:camera prst="perspectiveContrastingRigh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Летом 2016 г. в </a:t>
            </a:r>
            <a:r>
              <a:rPr lang="ru-RU" sz="2000" b="1" i="1" dirty="0">
                <a:solidFill>
                  <a:schemeClr val="tx1"/>
                </a:solidFill>
              </a:rPr>
              <a:t>мероприятиях и клубных объединениях на базе библиотек, было охвачено 254 подростка. Работали такие клубы, как «Истина», «Искорка», «Творческая шкатулка», «Лето с книгой», «Не скучай!», «Тонус» и другие. </a:t>
            </a:r>
          </a:p>
        </p:txBody>
      </p:sp>
    </p:spTree>
    <p:extLst>
      <p:ext uri="{BB962C8B-B14F-4D97-AF65-F5344CB8AC3E}">
        <p14:creationId xmlns:p14="http://schemas.microsoft.com/office/powerpoint/2010/main" xmlns="" val="2051355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«Экскурсионное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лето»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836712"/>
            <a:ext cx="549329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i="1" dirty="0"/>
              <a:t>Руководитель </a:t>
            </a:r>
            <a:r>
              <a:rPr lang="ru-RU" sz="1800" b="1" i="1" dirty="0" err="1"/>
              <a:t>подпроекта</a:t>
            </a:r>
            <a:r>
              <a:rPr lang="ru-RU" sz="1800" b="1" i="1" dirty="0"/>
              <a:t> Д.С. Айвазян, специалист по молодежной политике</a:t>
            </a:r>
          </a:p>
          <a:p>
            <a:pPr marL="0" indent="0">
              <a:buNone/>
            </a:pPr>
            <a:r>
              <a:rPr lang="ru-RU" sz="1800" b="1" i="1" dirty="0" smtClean="0"/>
              <a:t>Цель </a:t>
            </a:r>
            <a:r>
              <a:rPr lang="ru-RU" sz="1800" b="1" i="1" dirty="0"/>
              <a:t>данного </a:t>
            </a:r>
            <a:r>
              <a:rPr lang="ru-RU" sz="1800" b="1" i="1" dirty="0" err="1"/>
              <a:t>подпроекта</a:t>
            </a:r>
            <a:r>
              <a:rPr lang="ru-RU" sz="1800" b="1" i="1" dirty="0"/>
              <a:t> – знакомство с территориями </a:t>
            </a:r>
            <a:r>
              <a:rPr lang="ru-RU" sz="1800" b="1" i="1" dirty="0" err="1"/>
              <a:t>Грязовецкого</a:t>
            </a:r>
            <a:r>
              <a:rPr lang="ru-RU" sz="1800" b="1" i="1" dirty="0"/>
              <a:t> района</a:t>
            </a:r>
            <a:r>
              <a:rPr lang="ru-RU" sz="1800" b="1" i="1" dirty="0" smtClean="0"/>
              <a:t>.</a:t>
            </a:r>
          </a:p>
          <a:p>
            <a:pPr marL="0" indent="0">
              <a:buNone/>
            </a:pPr>
            <a:r>
              <a:rPr lang="ru-RU" sz="1800" b="1" i="1" dirty="0" smtClean="0"/>
              <a:t> Предполагается </a:t>
            </a:r>
            <a:r>
              <a:rPr lang="ru-RU" sz="1800" b="1" i="1" dirty="0"/>
              <a:t>организация экскурсий по </a:t>
            </a:r>
            <a:r>
              <a:rPr lang="ru-RU" sz="1800" b="1" i="1" dirty="0" err="1"/>
              <a:t>Грязовецкому</a:t>
            </a:r>
            <a:r>
              <a:rPr lang="ru-RU" sz="1800" b="1" i="1" dirty="0"/>
              <a:t> району (турбаза с. Юношеское, усадьба Брянчаниновых, парк д. </a:t>
            </a:r>
            <a:r>
              <a:rPr lang="ru-RU" sz="1800" b="1" i="1" dirty="0" err="1"/>
              <a:t>Юрово</a:t>
            </a:r>
            <a:r>
              <a:rPr lang="ru-RU" sz="1800" b="1" i="1" dirty="0"/>
              <a:t>, парк п. Плоское. и другие). </a:t>
            </a:r>
            <a:endParaRPr lang="ru-RU" sz="1800" b="1" i="1" dirty="0" smtClean="0"/>
          </a:p>
          <a:p>
            <a:pPr marL="0" indent="0">
              <a:buNone/>
            </a:pPr>
            <a:r>
              <a:rPr lang="ru-RU" sz="1800" b="1" i="1" dirty="0" smtClean="0"/>
              <a:t>Будет </a:t>
            </a:r>
            <a:r>
              <a:rPr lang="ru-RU" sz="1800" b="1" i="1" dirty="0"/>
              <a:t>использован для поездок школьный автотранспорт, потребуется помощь школьных водителей. Предлагаем приступить к разработке содержания экскурсий </a:t>
            </a:r>
            <a:r>
              <a:rPr lang="ru-RU" sz="18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грязовчанам</a:t>
            </a:r>
            <a:r>
              <a:rPr lang="ru-RU" sz="1800" b="1" i="1" dirty="0"/>
              <a:t>, кто имеет краеведческие знания и желание принять участие в </a:t>
            </a:r>
            <a:r>
              <a:rPr lang="ru-RU" sz="1800" b="1" i="1" dirty="0" err="1"/>
              <a:t>подпроекте</a:t>
            </a:r>
            <a:r>
              <a:rPr lang="ru-RU" sz="1800" b="1" i="1" dirty="0"/>
              <a:t>. </a:t>
            </a:r>
          </a:p>
        </p:txBody>
      </p:sp>
      <p:pic>
        <p:nvPicPr>
          <p:cNvPr id="5122" name="Picture 2" descr="C:\Documents and Settings\Ирина\Рабочий стол\Лето\KT3koJWUrO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28505" y="1788744"/>
            <a:ext cx="4844315" cy="322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7585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«Спортивное лето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6200" y="1002827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/>
              <a:t>Приглашаем к реализации данного  </a:t>
            </a:r>
            <a:r>
              <a:rPr lang="ru-RU" sz="2000" b="1" i="1" dirty="0" err="1"/>
              <a:t>подпроекта</a:t>
            </a:r>
            <a:r>
              <a:rPr lang="ru-RU" sz="2000" b="1" i="1" dirty="0"/>
              <a:t> учреждения и объекты спорта. Спортивные мероприятия, краткосрочные спортивные секции (7-10 дней) по различным видам спорта – вот основные направления </a:t>
            </a:r>
            <a:r>
              <a:rPr lang="ru-RU" sz="2000" b="1" i="1" dirty="0" err="1"/>
              <a:t>подпроекта</a:t>
            </a:r>
            <a:r>
              <a:rPr lang="ru-RU" sz="2000" b="1" i="1" dirty="0"/>
              <a:t>. </a:t>
            </a:r>
            <a:endParaRPr lang="ru-RU" sz="2000" b="1" i="1" dirty="0" smtClean="0"/>
          </a:p>
          <a:p>
            <a:pPr marL="0" indent="0">
              <a:buNone/>
            </a:pPr>
            <a:r>
              <a:rPr lang="ru-RU" sz="2000" b="1" i="1" dirty="0" smtClean="0"/>
              <a:t>Предлагаем </a:t>
            </a:r>
            <a:r>
              <a:rPr lang="ru-RU" sz="2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тренерам, учителям физкультуры </a:t>
            </a:r>
            <a:r>
              <a:rPr lang="ru-RU" sz="2000" b="1" i="1" dirty="0"/>
              <a:t>принять активное участие в «Спортивном лете»</a:t>
            </a:r>
          </a:p>
        </p:txBody>
      </p:sp>
      <p:pic>
        <p:nvPicPr>
          <p:cNvPr id="6146" name="Picture 2" descr="C:\Documents and Settings\Ирина\Рабочий стол\Лето\MzRYTByNIa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91240"/>
            <a:ext cx="4511824" cy="3006708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Documents and Settings\Ирина\Рабочий стол\Лето\0l31zgDFxb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780928"/>
            <a:ext cx="4993232" cy="2808693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kirov-portal.ru/upload/iblock/3ce/3ce2369f20d7eec6c85a8b3e263751f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0"/>
            <a:ext cx="1554843" cy="103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1472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«Лето в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ДК»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3"/>
            <a:ext cx="8856984" cy="2160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/>
              <a:t>Дома культуры и  сельские клубы уже встречали прошлым летом детей и молодежь на своих мероприятиях и в своих клубных объединениях. </a:t>
            </a:r>
            <a:endParaRPr lang="ru-RU" sz="2000" b="1" i="1" dirty="0" smtClean="0"/>
          </a:p>
          <a:p>
            <a:pPr marL="0" indent="0">
              <a:buNone/>
            </a:pPr>
            <a:r>
              <a:rPr lang="ru-RU" sz="2000" b="1" i="1" dirty="0" smtClean="0"/>
              <a:t>В </a:t>
            </a:r>
            <a:r>
              <a:rPr lang="ru-RU" sz="2000" b="1" i="1" dirty="0"/>
              <a:t>2017 году предлагаем расширить круг участников, разнообразив и активизировав  формы занятости детей. </a:t>
            </a:r>
          </a:p>
        </p:txBody>
      </p:sp>
      <p:pic>
        <p:nvPicPr>
          <p:cNvPr id="5122" name="Picture 2" descr="http://cultinfo.ru/upload/iblock/120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7608" y="2882616"/>
            <a:ext cx="4768479" cy="3178192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Cetevaya_papa\сетевая папа\Мистюкова и.ю\фото от зеленевой\ковчег\As84yj6_r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82616"/>
            <a:ext cx="4391768" cy="291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3874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«Лето в пришкольных лагерях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i="1" dirty="0"/>
              <a:t>В 2016 году в пришкольных лагерях отдохнули 1055 детей и молодежи (966 человек летом и 89 человек осенью). </a:t>
            </a:r>
            <a:endParaRPr lang="ru-RU" sz="1800" b="1" i="1" dirty="0" smtClean="0"/>
          </a:p>
          <a:p>
            <a:pPr marL="0" indent="0">
              <a:buNone/>
            </a:pPr>
            <a:r>
              <a:rPr lang="ru-RU" sz="1800" b="1" i="1" dirty="0" smtClean="0"/>
              <a:t>Всего </a:t>
            </a:r>
            <a:r>
              <a:rPr lang="ru-RU" sz="1800" b="1" i="1" dirty="0"/>
              <a:t>работали 25 пришкольных лагерей, из них 17 оздоровительных и 8 лагерей труда и отдыха. </a:t>
            </a:r>
            <a:endParaRPr lang="ru-RU" sz="1800" b="1" i="1" dirty="0" smtClean="0"/>
          </a:p>
        </p:txBody>
      </p:sp>
      <p:pic>
        <p:nvPicPr>
          <p:cNvPr id="7170" name="Picture 2" descr="C:\Documents and Settings\Ирина\Рабочий стол\Лето\12gL5GcibG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7676" y="2391184"/>
            <a:ext cx="5370094" cy="34191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-108520" y="2492896"/>
            <a:ext cx="5138904" cy="3471720"/>
          </a:xfrm>
          <a:prstGeom prst="rect">
            <a:avLst/>
          </a:prstGeom>
          <a:solidFill>
            <a:srgbClr val="CCFF66"/>
          </a:solidFill>
          <a:scene3d>
            <a:camera prst="perspectiveContrastingRigh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i="1" dirty="0">
                <a:solidFill>
                  <a:prstClr val="black"/>
                </a:solidFill>
              </a:rPr>
              <a:t>В 2017 году охват детей отдыхом в пришкольных лагерях будет сохранен. Предлагается руководителям образовательных учреждений расширить профильность лагерей, а также разработать и реализовать за лагерную смену какой-либо социальный проект совместно с администрациями муниципальных образований. </a:t>
            </a:r>
          </a:p>
          <a:p>
            <a:pPr lvl="0">
              <a:spcBef>
                <a:spcPct val="20000"/>
              </a:spcBef>
            </a:pPr>
            <a:r>
              <a:rPr lang="ru-RU" b="1" i="1" dirty="0">
                <a:solidFill>
                  <a:prstClr val="black"/>
                </a:solidFill>
              </a:rPr>
              <a:t>Руководитель </a:t>
            </a:r>
            <a:r>
              <a:rPr lang="ru-RU" b="1" i="1" dirty="0" err="1">
                <a:solidFill>
                  <a:prstClr val="black"/>
                </a:solidFill>
              </a:rPr>
              <a:t>подпроекта</a:t>
            </a:r>
            <a:r>
              <a:rPr lang="ru-RU" b="1" i="1" dirty="0">
                <a:solidFill>
                  <a:prstClr val="black"/>
                </a:solidFill>
              </a:rPr>
              <a:t> </a:t>
            </a:r>
            <a:r>
              <a:rPr lang="ru-RU" b="1" i="1" dirty="0" err="1">
                <a:solidFill>
                  <a:prstClr val="black"/>
                </a:solidFill>
              </a:rPr>
              <a:t>Зеленева</a:t>
            </a:r>
            <a:r>
              <a:rPr lang="ru-RU" b="1" i="1" dirty="0">
                <a:solidFill>
                  <a:prstClr val="black"/>
                </a:solidFill>
              </a:rPr>
              <a:t> С.А., ведущий специалист Управления образования</a:t>
            </a:r>
            <a:r>
              <a:rPr lang="ru-RU" b="1" i="1" dirty="0" smtClean="0">
                <a:solidFill>
                  <a:prstClr val="black"/>
                </a:solidFill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6770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1357</Words>
  <Application>Microsoft Office PowerPoint</Application>
  <PresentationFormat>Экран (4:3)</PresentationFormat>
  <Paragraphs>135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Счастливое  и  интересное лето – 2017</vt:lpstr>
      <vt:lpstr>Слайд 2</vt:lpstr>
      <vt:lpstr>«Лето в школе»</vt:lpstr>
      <vt:lpstr>«Трудовое лето»</vt:lpstr>
      <vt:lpstr>«Лето в библиотеке»</vt:lpstr>
      <vt:lpstr>«Экскурсионное лето»</vt:lpstr>
      <vt:lpstr>«Спортивное лето»</vt:lpstr>
      <vt:lpstr>«Лето в ДК»</vt:lpstr>
      <vt:lpstr>«Лето в пришкольных лагерях»</vt:lpstr>
      <vt:lpstr>«Лето в загородных лагерях и санаториях»</vt:lpstr>
      <vt:lpstr>«Неделя в армии»</vt:lpstr>
      <vt:lpstr>«Лето во дворе»</vt:lpstr>
      <vt:lpstr>«Студенческое лето»</vt:lpstr>
      <vt:lpstr>«Лето в редакции газеты»</vt:lpstr>
      <vt:lpstr>«Ветераны и дети»</vt:lpstr>
      <vt:lpstr>«Здоровое лето»</vt:lpstr>
      <vt:lpstr>«Родители и дети»</vt:lpstr>
      <vt:lpstr>«Разноцветное лето»</vt:lpstr>
      <vt:lpstr>«Лето в детском саду»</vt:lpstr>
      <vt:lpstr>Слайд 20</vt:lpstr>
      <vt:lpstr> Ответственные модераторы и организаторы проекта </vt:lpstr>
      <vt:lpstr> Ответственные модераторы и организаторы проекта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Счастливое и интересное лето – 2017</dc:title>
  <cp:lastModifiedBy>director</cp:lastModifiedBy>
  <cp:revision>36</cp:revision>
  <dcterms:modified xsi:type="dcterms:W3CDTF">2016-11-21T11:25:51Z</dcterms:modified>
</cp:coreProperties>
</file>